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 type="screen4x3"/>
  <p:notesSz cx="77724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" y="-19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2FC8FDF-29C2-439A-BBF7-00B8B0CDBF50}" type="slidenum">
              <a:t>‹N°›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07176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8915A555-FAAF-4A84-AC85-5FB424E40AE8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2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728788" y="846138"/>
            <a:ext cx="4314825" cy="3236912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40159" y="4402440"/>
            <a:ext cx="6292079" cy="4741200"/>
          </a:xfrm>
        </p:spPr>
        <p:txBody>
          <a:bodyPr/>
          <a:lstStyle/>
          <a:p>
            <a:pPr indent="0"/>
            <a:endParaRPr lang="en-US" sz="277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728788" y="846138"/>
            <a:ext cx="4314825" cy="3236912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40159" y="4402440"/>
            <a:ext cx="6292079" cy="4741200"/>
          </a:xfrm>
        </p:spPr>
        <p:txBody>
          <a:bodyPr/>
          <a:lstStyle/>
          <a:p>
            <a:pPr indent="0"/>
            <a:endParaRPr lang="en-US" sz="277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728788" y="846138"/>
            <a:ext cx="4314825" cy="3236912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40159" y="4402440"/>
            <a:ext cx="6292079" cy="4741200"/>
          </a:xfrm>
        </p:spPr>
        <p:txBody>
          <a:bodyPr/>
          <a:lstStyle/>
          <a:p>
            <a:pPr indent="0"/>
            <a:endParaRPr lang="en-US" sz="277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728788" y="846138"/>
            <a:ext cx="4314825" cy="3236912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40159" y="4402440"/>
            <a:ext cx="6292079" cy="4741200"/>
          </a:xfrm>
        </p:spPr>
        <p:txBody>
          <a:bodyPr>
            <a:spAutoFit/>
          </a:bodyPr>
          <a:lstStyle/>
          <a:p>
            <a:pPr indent="0"/>
            <a:endParaRPr lang="en-US" sz="277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728788" y="846138"/>
            <a:ext cx="4314825" cy="3236912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40159" y="4402440"/>
            <a:ext cx="6292079" cy="4741200"/>
          </a:xfrm>
        </p:spPr>
        <p:txBody>
          <a:bodyPr/>
          <a:lstStyle/>
          <a:p>
            <a:pPr indent="0"/>
            <a:endParaRPr lang="en-US" sz="277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728788" y="846138"/>
            <a:ext cx="4314825" cy="3236912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40159" y="4402440"/>
            <a:ext cx="6292079" cy="4741200"/>
          </a:xfrm>
        </p:spPr>
        <p:txBody>
          <a:bodyPr/>
          <a:lstStyle/>
          <a:p>
            <a:pPr indent="0"/>
            <a:endParaRPr lang="en-US" sz="277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5569496"/>
            <a:ext cx="6214412" cy="97237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EDC972-54AF-4EAD-9872-28F43CC12E19}" type="slidenum">
              <a:rPr lang="en-US" smtClean="0"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3452770"/>
            <a:ext cx="7910326" cy="1976635"/>
          </a:xfrm>
          <a:effectLst/>
        </p:spPr>
        <p:txBody>
          <a:bodyPr>
            <a:noAutofit/>
          </a:bodyPr>
          <a:lstStyle>
            <a:lvl1pPr marL="705560" indent="-503972"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806364"/>
            <a:ext cx="7056438" cy="383023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A1C893-97DD-4B4F-9B8C-ABBD923E888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415041"/>
            <a:ext cx="2268141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806365"/>
            <a:ext cx="5323954" cy="539553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35405E-E99A-4C60-A02C-A5AE523F8A8B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01A873-87E9-40A6-B5A4-F19372621A3E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806366"/>
            <a:ext cx="7056438" cy="383023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2394942"/>
            <a:ext cx="6577835" cy="2671290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5078928"/>
            <a:ext cx="6582055" cy="920940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A90140-C6BB-4F56-9BD5-B1EE818F48D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18F6DA-4CB5-4D91-A5CD-82868D7A3D5E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806364"/>
            <a:ext cx="3689509" cy="383023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806366"/>
            <a:ext cx="3689509" cy="383023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543601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ctr" defTabSz="1007943" rtl="0" eaLnBrk="1" latinLnBrk="0" hangingPunct="1">
              <a:spcBef>
                <a:spcPct val="20000"/>
              </a:spcBef>
              <a:spcAft>
                <a:spcPts val="33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542174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78694F-3E96-46EA-8847-05306F518413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4D23BC-3C33-43A8-B314-627D49FDC62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AAB090-EB05-4A48-ABF7-24E97524564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2435896"/>
            <a:ext cx="4008531" cy="1387255"/>
          </a:xfrm>
          <a:effectLst/>
        </p:spPr>
        <p:txBody>
          <a:bodyPr anchor="b">
            <a:noAutofit/>
          </a:bodyPr>
          <a:lstStyle>
            <a:lvl1pPr marL="251986" indent="-251986" algn="l">
              <a:defRPr sz="31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806366"/>
            <a:ext cx="4428557" cy="539553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3855679"/>
            <a:ext cx="3735762" cy="2358422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25D378-6B1E-497D-AB44-27EF52D7573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1259946"/>
            <a:ext cx="4536281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1113874"/>
            <a:ext cx="4072504" cy="2384329"/>
          </a:xfrm>
        </p:spPr>
        <p:txBody>
          <a:bodyPr anchor="b"/>
          <a:lstStyle>
            <a:lvl1pPr marL="201589" indent="-201589">
              <a:buFont typeface="Georgia" pitchFamily="18" charset="0"/>
              <a:buChar char="*"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7E51C9-B30E-4A79-9753-86170D92B0F9}" type="slidenum">
              <a:rPr lang="en-US" smtClean="0"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4921197"/>
            <a:ext cx="7037407" cy="1259946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080625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3857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977" y="4819505"/>
            <a:ext cx="7179591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7181"/>
            <a:ext cx="7056438" cy="383023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422" y="6803708"/>
            <a:ext cx="2772172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31" y="6803708"/>
            <a:ext cx="3696230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260" y="6803708"/>
            <a:ext cx="2016125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fld id="{46AF923C-90C9-4C51-9BA3-6D7C235991D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52780" indent="-352780" algn="r" defTabSz="100794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198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0476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714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9532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32074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3445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6707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1985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5247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0" y="287338"/>
            <a:ext cx="5327650" cy="96043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Projet M2M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0" y="3978275"/>
            <a:ext cx="5164138" cy="278765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885"/>
              </a:spcAft>
              <a:buClr>
                <a:srgbClr val="FFFFFF"/>
              </a:buClr>
              <a:buSzPct val="45000"/>
              <a:buFont typeface="StarSymbol"/>
              <a:buNone/>
              <a:defRPr lang="en-US" sz="42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885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42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502"/>
              </a:spcAft>
              <a:buClr>
                <a:srgbClr val="FFFFFF"/>
              </a:buClr>
              <a:buSzPct val="75000"/>
              <a:buFont typeface="StarSymbol"/>
              <a:buChar char="–"/>
              <a:defRPr lang="en-US" sz="374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125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748"/>
              </a:spcAft>
              <a:buClr>
                <a:srgbClr val="FFFFFF"/>
              </a:buClr>
              <a:buSzPct val="75000"/>
              <a:buFont typeface="StarSymbol"/>
              <a:buChar char="–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US" sz="2200">
                <a:solidFill>
                  <a:srgbClr val="000000"/>
                </a:solidFill>
              </a:rPr>
              <a:t>Mengoli Jean-luc</a:t>
            </a:r>
          </a:p>
          <a:p>
            <a:pPr lvl="0">
              <a:buNone/>
            </a:pPr>
            <a:r>
              <a:rPr lang="en-US" sz="2200">
                <a:solidFill>
                  <a:srgbClr val="000000"/>
                </a:solidFill>
              </a:rPr>
              <a:t>Chartier Aurélien</a:t>
            </a:r>
          </a:p>
          <a:p>
            <a:pPr lvl="0">
              <a:buNone/>
            </a:pPr>
            <a:r>
              <a:rPr lang="en-US" sz="2200">
                <a:solidFill>
                  <a:srgbClr val="000000"/>
                </a:solidFill>
              </a:rPr>
              <a:t>Master 2 GI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5653088" y="2560638"/>
            <a:ext cx="4427537" cy="633412"/>
          </a:xfrm>
        </p:spPr>
        <p:txBody>
          <a:bodyPr>
            <a:normAutofit fontScale="925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885"/>
              </a:spcAft>
              <a:buClr>
                <a:srgbClr val="FFFFFF"/>
              </a:buClr>
              <a:buSzPct val="45000"/>
              <a:buFont typeface="StarSymbol"/>
              <a:buNone/>
              <a:defRPr lang="en-US" sz="42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885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42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502"/>
              </a:spcAft>
              <a:buClr>
                <a:srgbClr val="FFFFFF"/>
              </a:buClr>
              <a:buSzPct val="75000"/>
              <a:buFont typeface="StarSymbol"/>
              <a:buChar char="–"/>
              <a:defRPr lang="en-US" sz="374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125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748"/>
              </a:spcAft>
              <a:buClr>
                <a:srgbClr val="FFFFFF"/>
              </a:buClr>
              <a:buSzPct val="75000"/>
              <a:buFont typeface="StarSymbol"/>
              <a:buChar char="–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US">
                <a:solidFill>
                  <a:srgbClr val="000000"/>
                </a:solidFill>
              </a:rPr>
              <a:t>Station Météo</a:t>
            </a:r>
          </a:p>
        </p:txBody>
      </p:sp>
      <p:pic>
        <p:nvPicPr>
          <p:cNvPr id="5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943600" y="4937760"/>
            <a:ext cx="2560319" cy="12801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0" y="287338"/>
            <a:ext cx="5327650" cy="960437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/>
              <a:t>Matériel</a:t>
            </a:r>
            <a:endParaRPr lang="en-US" dirty="0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0" y="1824038"/>
            <a:ext cx="9072563" cy="5846762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885"/>
              </a:spcAft>
              <a:buClr>
                <a:srgbClr val="FFFFFF"/>
              </a:buClr>
              <a:buSzPct val="45000"/>
              <a:buFont typeface="StarSymbol"/>
              <a:buNone/>
              <a:defRPr lang="en-US" sz="42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885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42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502"/>
              </a:spcAft>
              <a:buClr>
                <a:srgbClr val="FFFFFF"/>
              </a:buClr>
              <a:buSzPct val="75000"/>
              <a:buFont typeface="StarSymbol"/>
              <a:buChar char="–"/>
              <a:defRPr lang="en-US" sz="374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125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748"/>
              </a:spcAft>
              <a:buClr>
                <a:srgbClr val="FFFFFF"/>
              </a:buClr>
              <a:buSzPct val="75000"/>
              <a:buFont typeface="StarSymbol"/>
              <a:buChar char="–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en-US" sz="3200" dirty="0">
                <a:solidFill>
                  <a:srgbClr val="000000"/>
                </a:solidFill>
              </a:rPr>
              <a:t>Carte </a:t>
            </a:r>
            <a:r>
              <a:rPr lang="en-US" sz="3200" dirty="0" err="1">
                <a:solidFill>
                  <a:srgbClr val="000000"/>
                </a:solidFill>
              </a:rPr>
              <a:t>BeagleBone</a:t>
            </a:r>
            <a:r>
              <a:rPr lang="en-US" sz="3200" dirty="0">
                <a:solidFill>
                  <a:srgbClr val="000000"/>
                </a:solidFill>
              </a:rPr>
              <a:t> Black</a:t>
            </a:r>
          </a:p>
          <a:p>
            <a:pPr lvl="0"/>
            <a:r>
              <a:rPr lang="en-US" sz="3200" dirty="0" err="1">
                <a:solidFill>
                  <a:srgbClr val="000000"/>
                </a:solidFill>
              </a:rPr>
              <a:t>Emetteur</a:t>
            </a:r>
            <a:r>
              <a:rPr lang="en-US" sz="3200" dirty="0">
                <a:solidFill>
                  <a:srgbClr val="000000"/>
                </a:solidFill>
              </a:rPr>
              <a:t>/</a:t>
            </a:r>
            <a:r>
              <a:rPr lang="en-US" sz="3200" dirty="0" err="1">
                <a:solidFill>
                  <a:srgbClr val="000000"/>
                </a:solidFill>
              </a:rPr>
              <a:t>récepteur</a:t>
            </a:r>
            <a:r>
              <a:rPr lang="en-US" sz="3200" dirty="0">
                <a:solidFill>
                  <a:srgbClr val="000000"/>
                </a:solidFill>
              </a:rPr>
              <a:t> 433MHz </a:t>
            </a:r>
            <a:r>
              <a:rPr lang="en-US" sz="3200" dirty="0" err="1">
                <a:solidFill>
                  <a:srgbClr val="000000"/>
                </a:solidFill>
              </a:rPr>
              <a:t>RFXcom</a:t>
            </a:r>
            <a:endParaRPr lang="en-US" sz="3200" dirty="0">
              <a:solidFill>
                <a:srgbClr val="000000"/>
              </a:solidFill>
            </a:endParaRPr>
          </a:p>
          <a:p>
            <a:pPr lvl="0"/>
            <a:r>
              <a:rPr lang="en-US" sz="3200" dirty="0" err="1">
                <a:solidFill>
                  <a:srgbClr val="000000"/>
                </a:solidFill>
              </a:rPr>
              <a:t>Emetteur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rf</a:t>
            </a:r>
            <a:r>
              <a:rPr lang="en-US" sz="3200" dirty="0">
                <a:solidFill>
                  <a:srgbClr val="000000"/>
                </a:solidFill>
              </a:rPr>
              <a:t> 433MHz</a:t>
            </a:r>
          </a:p>
          <a:p>
            <a:pPr lvl="0"/>
            <a:r>
              <a:rPr lang="en-US" sz="3200" dirty="0" err="1">
                <a:solidFill>
                  <a:srgbClr val="000000"/>
                </a:solidFill>
              </a:rPr>
              <a:t>Recepteur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rf</a:t>
            </a:r>
            <a:r>
              <a:rPr lang="en-US" sz="3200" dirty="0">
                <a:solidFill>
                  <a:srgbClr val="000000"/>
                </a:solidFill>
              </a:rPr>
              <a:t> 433MHz</a:t>
            </a:r>
          </a:p>
          <a:p>
            <a:pPr lvl="0"/>
            <a:r>
              <a:rPr lang="en-US" sz="3200" dirty="0" err="1">
                <a:solidFill>
                  <a:srgbClr val="000000"/>
                </a:solidFill>
              </a:rPr>
              <a:t>Capteur</a:t>
            </a:r>
            <a:r>
              <a:rPr lang="en-US" sz="3200" dirty="0">
                <a:solidFill>
                  <a:srgbClr val="000000"/>
                </a:solidFill>
              </a:rPr>
              <a:t> UV Oregon Scientific</a:t>
            </a:r>
          </a:p>
          <a:p>
            <a:pPr lvl="0"/>
            <a:r>
              <a:rPr lang="en-US" sz="3200" dirty="0" err="1">
                <a:solidFill>
                  <a:srgbClr val="000000"/>
                </a:solidFill>
              </a:rPr>
              <a:t>Capteur</a:t>
            </a:r>
            <a:r>
              <a:rPr lang="en-US" sz="3200" dirty="0">
                <a:solidFill>
                  <a:srgbClr val="000000"/>
                </a:solidFill>
              </a:rPr>
              <a:t> de </a:t>
            </a:r>
            <a:r>
              <a:rPr lang="en-US" sz="3200" dirty="0" err="1">
                <a:solidFill>
                  <a:srgbClr val="000000"/>
                </a:solidFill>
              </a:rPr>
              <a:t>température</a:t>
            </a:r>
            <a:r>
              <a:rPr lang="en-US" sz="3200" dirty="0">
                <a:solidFill>
                  <a:srgbClr val="000000"/>
                </a:solidFill>
              </a:rPr>
              <a:t> Oregon Scientific</a:t>
            </a:r>
          </a:p>
          <a:p>
            <a:pPr lvl="0"/>
            <a:r>
              <a:rPr lang="en-US" sz="3200" dirty="0">
                <a:solidFill>
                  <a:srgbClr val="000000"/>
                </a:solidFill>
              </a:rPr>
              <a:t>Machine </a:t>
            </a:r>
            <a:r>
              <a:rPr lang="en-US" sz="3200" dirty="0" err="1">
                <a:solidFill>
                  <a:srgbClr val="000000"/>
                </a:solidFill>
              </a:rPr>
              <a:t>Amaazon</a:t>
            </a:r>
            <a:r>
              <a:rPr lang="en-US" sz="3200" dirty="0">
                <a:solidFill>
                  <a:srgbClr val="000000"/>
                </a:solidFill>
              </a:rPr>
              <a:t> T2.micro (Ubuntu)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0" y="287338"/>
            <a:ext cx="5327650" cy="96043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Outils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008063" y="1920875"/>
            <a:ext cx="9072562" cy="5845175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885"/>
              </a:spcAft>
              <a:buClr>
                <a:srgbClr val="FFFFFF"/>
              </a:buClr>
              <a:buSzPct val="45000"/>
              <a:buFont typeface="StarSymbol"/>
              <a:buNone/>
              <a:defRPr lang="en-US" sz="42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885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42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502"/>
              </a:spcAft>
              <a:buClr>
                <a:srgbClr val="FFFFFF"/>
              </a:buClr>
              <a:buSzPct val="75000"/>
              <a:buFont typeface="StarSymbol"/>
              <a:buChar char="–"/>
              <a:defRPr lang="en-US" sz="374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125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748"/>
              </a:spcAft>
              <a:buClr>
                <a:srgbClr val="FFFFFF"/>
              </a:buClr>
              <a:buSzPct val="75000"/>
              <a:buFont typeface="StarSymbol"/>
              <a:buChar char="–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en-US" sz="3200">
                <a:solidFill>
                  <a:srgbClr val="000000"/>
                </a:solidFill>
              </a:rPr>
              <a:t>Mosquitto</a:t>
            </a:r>
          </a:p>
          <a:p>
            <a:pPr lvl="0"/>
            <a:endParaRPr lang="en-US" sz="3200">
              <a:solidFill>
                <a:srgbClr val="000000"/>
              </a:solidFill>
            </a:endParaRPr>
          </a:p>
          <a:p>
            <a:pPr lvl="0"/>
            <a:r>
              <a:rPr lang="en-US" sz="3200">
                <a:solidFill>
                  <a:srgbClr val="000000"/>
                </a:solidFill>
              </a:rPr>
              <a:t>Openhab</a:t>
            </a:r>
          </a:p>
          <a:p>
            <a:pPr lvl="0"/>
            <a:endParaRPr lang="en-US" sz="3200">
              <a:solidFill>
                <a:srgbClr val="000000"/>
              </a:solidFill>
            </a:endParaRPr>
          </a:p>
          <a:p>
            <a:pPr lvl="0"/>
            <a:r>
              <a:rPr lang="en-US" sz="3200">
                <a:solidFill>
                  <a:srgbClr val="000000"/>
                </a:solidFill>
              </a:rPr>
              <a:t>MySQL</a:t>
            </a:r>
          </a:p>
          <a:p>
            <a:pPr lvl="0"/>
            <a:endParaRPr lang="en-US" sz="3200">
              <a:solidFill>
                <a:srgbClr val="000000"/>
              </a:solidFill>
            </a:endParaRPr>
          </a:p>
          <a:p>
            <a:pPr lvl="0"/>
            <a:r>
              <a:rPr lang="en-US" sz="3200">
                <a:solidFill>
                  <a:srgbClr val="000000"/>
                </a:solidFill>
              </a:rPr>
              <a:t>Lib RFXcom pour script python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0" y="287338"/>
            <a:ext cx="5327650" cy="960437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Architecture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1560513"/>
            <a:ext cx="7504113" cy="5846762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0" y="287338"/>
            <a:ext cx="5327650" cy="96043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Traitement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6863" y="1920875"/>
            <a:ext cx="9783762" cy="484505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0" y="287338"/>
            <a:ext cx="5327650" cy="96043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Problèmes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0" y="1824038"/>
            <a:ext cx="9072563" cy="584676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885"/>
              </a:spcAft>
              <a:buClr>
                <a:srgbClr val="FFFFFF"/>
              </a:buClr>
              <a:buSzPct val="45000"/>
              <a:buFont typeface="StarSymbol"/>
              <a:buNone/>
              <a:defRPr lang="en-US" sz="42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885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42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502"/>
              </a:spcAft>
              <a:buClr>
                <a:srgbClr val="FFFFFF"/>
              </a:buClr>
              <a:buSzPct val="75000"/>
              <a:buFont typeface="StarSymbol"/>
              <a:buChar char="–"/>
              <a:defRPr lang="en-US" sz="374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125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748"/>
              </a:spcAft>
              <a:buClr>
                <a:srgbClr val="FFFFFF"/>
              </a:buClr>
              <a:buSzPct val="75000"/>
              <a:buFont typeface="StarSymbol"/>
              <a:buChar char="–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69"/>
              </a:spcAft>
              <a:buClr>
                <a:srgbClr val="FFFFFF"/>
              </a:buClr>
              <a:buSzPct val="45000"/>
              <a:buFont typeface="StarSymbol"/>
              <a:buChar char="●"/>
              <a:defRPr lang="en-US" sz="267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en-US">
                <a:solidFill>
                  <a:srgbClr val="000000"/>
                </a:solidFill>
              </a:rPr>
              <a:t>Capteur UV :</a:t>
            </a:r>
          </a:p>
          <a:p>
            <a:pPr lvl="0"/>
            <a:r>
              <a:rPr lang="en-US">
                <a:solidFill>
                  <a:srgbClr val="000000"/>
                </a:solidFill>
              </a:rPr>
              <a:t>→ </a:t>
            </a:r>
            <a:r>
              <a:rPr lang="en-US" sz="3600">
                <a:solidFill>
                  <a:srgbClr val="000000"/>
                </a:solidFill>
              </a:rPr>
              <a:t>Impossible de récupérer les données</a:t>
            </a:r>
          </a:p>
          <a:p>
            <a:pPr lvl="0"/>
            <a:endParaRPr lang="en-US">
              <a:solidFill>
                <a:srgbClr val="000000"/>
              </a:solidFill>
            </a:endParaRPr>
          </a:p>
          <a:p>
            <a:pPr lvl="0"/>
            <a:r>
              <a:rPr lang="en-US">
                <a:solidFill>
                  <a:srgbClr val="000000"/>
                </a:solidFill>
              </a:rPr>
              <a:t>Emetteur/Récepteur rf 433MHz :</a:t>
            </a:r>
          </a:p>
          <a:p>
            <a:pPr lvl="0"/>
            <a:r>
              <a:rPr lang="en-US" sz="3600">
                <a:solidFill>
                  <a:srgbClr val="000000"/>
                </a:solidFill>
              </a:rPr>
              <a:t>→ Remplacent E/R RFXcom 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</TotalTime>
  <Words>69</Words>
  <Application>Microsoft Office PowerPoint</Application>
  <PresentationFormat>Affichage à l'écran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Sillage</vt:lpstr>
      <vt:lpstr>Projet M2M</vt:lpstr>
      <vt:lpstr>Matériel</vt:lpstr>
      <vt:lpstr>Outils</vt:lpstr>
      <vt:lpstr>Architecture</vt:lpstr>
      <vt:lpstr>Traitement</vt:lpstr>
      <vt:lpstr>Problèmes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M2M</dc:title>
  <dc:creator>Aurélien</dc:creator>
  <cp:lastModifiedBy>Jeanluc</cp:lastModifiedBy>
  <cp:revision>4</cp:revision>
  <dcterms:created xsi:type="dcterms:W3CDTF">2016-04-11T17:24:22Z</dcterms:created>
  <dcterms:modified xsi:type="dcterms:W3CDTF">2016-04-11T16:54:06Z</dcterms:modified>
</cp:coreProperties>
</file>